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2"/>
  </p:notesMasterIdLst>
  <p:sldIdLst>
    <p:sldId id="281" r:id="rId5"/>
    <p:sldId id="257" r:id="rId6"/>
    <p:sldId id="282" r:id="rId7"/>
    <p:sldId id="283" r:id="rId8"/>
    <p:sldId id="284" r:id="rId9"/>
    <p:sldId id="285" r:id="rId10"/>
    <p:sldId id="28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B94D2E-832E-4454-88B1-C6C215C9E55C}" type="datetimeFigureOut">
              <a:rPr lang="en-US" smtClean="0"/>
              <a:t>3/20/2023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0A0A09-6FA2-432A-878F-290AC51C7288}" type="slidenum">
              <a:rPr lang="en-US" smtClean="0"/>
              <a:t>‹#›</a:t>
            </a:fld>
            <a:endParaRPr lang="en-US" dirty="0"/>
          </a:p>
        </p:txBody>
      </p:sp>
    </p:spTree>
    <p:extLst>
      <p:ext uri="{BB962C8B-B14F-4D97-AF65-F5344CB8AC3E}">
        <p14:creationId xmlns:p14="http://schemas.microsoft.com/office/powerpoint/2010/main" val="3004936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r>
              <a:rPr lang="en-US" dirty="0"/>
              <a:t>6/6/2019</a:t>
            </a: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dirty="0"/>
              <a:t>6/6/2019</a:t>
            </a: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6/6/2019</a:t>
            </a:r>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r>
              <a:rPr lang="en-US" dirty="0"/>
              <a:t>6/6/2019</a:t>
            </a: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2668F1A4-6DBB-4F0B-A679-6EE548363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B8DBF1C0-B8F1-4AAC-8704-256BA0E9D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12751E25-7490-4E9F-B6B6-99147D39E66E}"/>
              </a:ext>
            </a:extLst>
          </p:cNvPr>
          <p:cNvPicPr>
            <a:picLocks noChangeAspect="1"/>
          </p:cNvPicPr>
          <p:nvPr/>
        </p:nvPicPr>
        <p:blipFill rotWithShape="1">
          <a:blip r:embed="rId2">
            <a:alphaModFix amt="55000"/>
          </a:blip>
          <a:srcRect r="-1" b="21257"/>
          <a:stretch/>
        </p:blipFill>
        <p:spPr>
          <a:xfrm>
            <a:off x="474133" y="474133"/>
            <a:ext cx="11243734" cy="5909733"/>
          </a:xfrm>
          <a:prstGeom prst="rect">
            <a:avLst/>
          </a:prstGeom>
          <a:noFill/>
        </p:spPr>
      </p:pic>
      <p:sp>
        <p:nvSpPr>
          <p:cNvPr id="2" name="Title 1">
            <a:extLst>
              <a:ext uri="{FF2B5EF4-FFF2-40B4-BE49-F238E27FC236}">
                <a16:creationId xmlns:a16="http://schemas.microsoft.com/office/drawing/2014/main" id="{235B1457-35E0-409B-98CD-F11D19CA6FA5}"/>
              </a:ext>
            </a:extLst>
          </p:cNvPr>
          <p:cNvSpPr>
            <a:spLocks noGrp="1"/>
          </p:cNvSpPr>
          <p:nvPr>
            <p:ph type="ctrTitle"/>
          </p:nvPr>
        </p:nvSpPr>
        <p:spPr>
          <a:xfrm>
            <a:off x="1154953" y="911090"/>
            <a:ext cx="10562913" cy="1348381"/>
          </a:xfrm>
        </p:spPr>
        <p:txBody>
          <a:bodyPr>
            <a:normAutofit/>
          </a:bodyPr>
          <a:lstStyle/>
          <a:p>
            <a:r>
              <a:rPr lang="en-US" dirty="0">
                <a:solidFill>
                  <a:srgbClr val="FFFFFF"/>
                </a:solidFill>
                <a:latin typeface="Times New Roman" panose="02020603050405020304" pitchFamily="18" charset="0"/>
                <a:cs typeface="Times New Roman" panose="02020603050405020304" pitchFamily="18" charset="0"/>
              </a:rPr>
              <a:t>Data Redundancy Removal System</a:t>
            </a:r>
          </a:p>
        </p:txBody>
      </p:sp>
      <p:sp>
        <p:nvSpPr>
          <p:cNvPr id="3" name="Subtitle 2">
            <a:extLst>
              <a:ext uri="{FF2B5EF4-FFF2-40B4-BE49-F238E27FC236}">
                <a16:creationId xmlns:a16="http://schemas.microsoft.com/office/drawing/2014/main" id="{78BDD245-17CD-4FBE-A9CF-AC997273DFE5}"/>
              </a:ext>
            </a:extLst>
          </p:cNvPr>
          <p:cNvSpPr>
            <a:spLocks noGrp="1"/>
          </p:cNvSpPr>
          <p:nvPr>
            <p:ph type="subTitle" idx="1"/>
          </p:nvPr>
        </p:nvSpPr>
        <p:spPr>
          <a:xfrm>
            <a:off x="2296367" y="5106912"/>
            <a:ext cx="8827245" cy="1436914"/>
          </a:xfrm>
        </p:spPr>
        <p:txBody>
          <a:bodyPr>
            <a:normAutofit/>
          </a:bodyPr>
          <a:lstStyle/>
          <a:p>
            <a:pPr algn="ctr"/>
            <a:r>
              <a:rPr lang="en-US" dirty="0">
                <a:solidFill>
                  <a:srgbClr val="FFFFFF"/>
                </a:solidFill>
                <a:latin typeface="Times New Roman" panose="02020603050405020304" pitchFamily="18" charset="0"/>
                <a:cs typeface="Times New Roman" panose="02020603050405020304" pitchFamily="18" charset="0"/>
              </a:rPr>
              <a:t>                                                                                                                   Submitted by :</a:t>
            </a:r>
          </a:p>
          <a:p>
            <a:pPr algn="r"/>
            <a:r>
              <a:rPr lang="en-US" b="1" dirty="0">
                <a:solidFill>
                  <a:srgbClr val="FFFFFF"/>
                </a:solidFill>
                <a:latin typeface="Times New Roman" panose="02020603050405020304" pitchFamily="18" charset="0"/>
                <a:cs typeface="Times New Roman" panose="02020603050405020304" pitchFamily="18" charset="0"/>
              </a:rPr>
              <a:t> Yash Raj singh </a:t>
            </a:r>
          </a:p>
          <a:p>
            <a:pPr algn="just"/>
            <a:r>
              <a:rPr lang="en-US" b="1" dirty="0">
                <a:solidFill>
                  <a:srgbClr val="FFFFFF"/>
                </a:solidFill>
                <a:latin typeface="Times New Roman" panose="02020603050405020304" pitchFamily="18" charset="0"/>
                <a:cs typeface="Times New Roman" panose="02020603050405020304" pitchFamily="18" charset="0"/>
              </a:rPr>
              <a:t>                                                                                                                      B1 (h)</a:t>
            </a:r>
          </a:p>
        </p:txBody>
      </p:sp>
      <p:sp>
        <p:nvSpPr>
          <p:cNvPr id="52" name="Rectangle 51">
            <a:extLst>
              <a:ext uri="{FF2B5EF4-FFF2-40B4-BE49-F238E27FC236}">
                <a16:creationId xmlns:a16="http://schemas.microsoft.com/office/drawing/2014/main" id="{B70F7E59-C971-4F55-8E3A-1E583B65F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id="{9AD84F48-501B-136E-C19E-5F8FA81EE37A}"/>
              </a:ext>
            </a:extLst>
          </p:cNvPr>
          <p:cNvSpPr txBox="1"/>
          <p:nvPr/>
        </p:nvSpPr>
        <p:spPr>
          <a:xfrm>
            <a:off x="1253412" y="2471200"/>
            <a:ext cx="9685176" cy="523220"/>
          </a:xfrm>
          <a:prstGeom prst="rect">
            <a:avLst/>
          </a:prstGeom>
          <a:noFill/>
        </p:spPr>
        <p:txBody>
          <a:bodyPr wrap="square" rtlCol="0">
            <a:spAutoFit/>
          </a:bodyPr>
          <a:lstStyle/>
          <a:p>
            <a:pPr algn="ctr"/>
            <a:r>
              <a:rPr lang="en-IN" sz="2800" b="1" dirty="0">
                <a:solidFill>
                  <a:schemeClr val="bg1"/>
                </a:solidFill>
                <a:latin typeface="Times New Roman" panose="02020603050405020304" pitchFamily="18" charset="0"/>
                <a:cs typeface="Times New Roman" panose="02020603050405020304" pitchFamily="18" charset="0"/>
              </a:rPr>
              <a:t>Continuous Evaluation Week 1</a:t>
            </a:r>
          </a:p>
        </p:txBody>
      </p:sp>
      <p:sp>
        <p:nvSpPr>
          <p:cNvPr id="5" name="TextBox 4">
            <a:extLst>
              <a:ext uri="{FF2B5EF4-FFF2-40B4-BE49-F238E27FC236}">
                <a16:creationId xmlns:a16="http://schemas.microsoft.com/office/drawing/2014/main" id="{A808F8A6-8973-9538-A9A2-20CDF464690F}"/>
              </a:ext>
            </a:extLst>
          </p:cNvPr>
          <p:cNvSpPr txBox="1"/>
          <p:nvPr/>
        </p:nvSpPr>
        <p:spPr>
          <a:xfrm>
            <a:off x="1068388" y="4158959"/>
            <a:ext cx="9870200" cy="830997"/>
          </a:xfrm>
          <a:prstGeom prst="rect">
            <a:avLst/>
          </a:prstGeom>
          <a:noFill/>
        </p:spPr>
        <p:txBody>
          <a:bodyPr wrap="square" rtlCol="0">
            <a:spAutoFit/>
          </a:bodyPr>
          <a:lstStyle/>
          <a:p>
            <a:pPr algn="ctr"/>
            <a:r>
              <a:rPr lang="en-IN" sz="2400" b="1" dirty="0">
                <a:solidFill>
                  <a:schemeClr val="bg1"/>
                </a:solidFill>
                <a:latin typeface="Times New Roman" panose="02020603050405020304" pitchFamily="18" charset="0"/>
                <a:cs typeface="Times New Roman" panose="02020603050405020304" pitchFamily="18" charset="0"/>
              </a:rPr>
              <a:t>SUBMITTED TO :</a:t>
            </a:r>
          </a:p>
          <a:p>
            <a:pPr algn="ctr"/>
            <a:r>
              <a:rPr lang="en-IN" sz="2400" b="1" dirty="0">
                <a:solidFill>
                  <a:schemeClr val="bg1"/>
                </a:solidFill>
                <a:latin typeface="Times New Roman" panose="02020603050405020304" pitchFamily="18" charset="0"/>
                <a:cs typeface="Times New Roman" panose="02020603050405020304" pitchFamily="18" charset="0"/>
              </a:rPr>
              <a:t>DR. HARVINDER SINGH</a:t>
            </a:r>
          </a:p>
        </p:txBody>
      </p:sp>
    </p:spTree>
    <p:extLst>
      <p:ext uri="{BB962C8B-B14F-4D97-AF65-F5344CB8AC3E}">
        <p14:creationId xmlns:p14="http://schemas.microsoft.com/office/powerpoint/2010/main" val="2306583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B573C-62B2-4B2C-B0BE-FFB8203C6934}"/>
              </a:ext>
            </a:extLst>
          </p:cNvPr>
          <p:cNvSpPr>
            <a:spLocks noGrp="1"/>
          </p:cNvSpPr>
          <p:nvPr>
            <p:ph type="title"/>
          </p:nvPr>
        </p:nvSpPr>
        <p:spPr>
          <a:xfrm>
            <a:off x="1154954" y="973668"/>
            <a:ext cx="8761413" cy="706964"/>
          </a:xfrm>
        </p:spPr>
        <p:txBody>
          <a:bodyPr>
            <a:normAutofit/>
          </a:bodyPr>
          <a:lstStyle/>
          <a:p>
            <a:r>
              <a:rPr lang="en-US" sz="4000" b="1" dirty="0">
                <a:solidFill>
                  <a:srgbClr val="EBEBEB"/>
                </a:solidFill>
                <a:latin typeface="Times New Roman" panose="02020603050405020304" pitchFamily="18" charset="0"/>
                <a:cs typeface="Times New Roman" panose="02020603050405020304" pitchFamily="18" charset="0"/>
              </a:rPr>
              <a:t>Project Proposal</a:t>
            </a:r>
          </a:p>
        </p:txBody>
      </p:sp>
      <p:sp>
        <p:nvSpPr>
          <p:cNvPr id="5" name="TextBox 4">
            <a:extLst>
              <a:ext uri="{FF2B5EF4-FFF2-40B4-BE49-F238E27FC236}">
                <a16:creationId xmlns:a16="http://schemas.microsoft.com/office/drawing/2014/main" id="{A2CDF06F-CBF5-EE1C-1BBC-768765F07325}"/>
              </a:ext>
            </a:extLst>
          </p:cNvPr>
          <p:cNvSpPr txBox="1"/>
          <p:nvPr/>
        </p:nvSpPr>
        <p:spPr>
          <a:xfrm>
            <a:off x="1259633" y="2745011"/>
            <a:ext cx="9946433" cy="3477875"/>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Data redundancy is a significant issue that most organizations face. It causes excessive storage space usage, slows down system performance, and makes it difficult to manage and maintain data. Therefore, the proposed project aims to develop a data redundancy removal system that will identify and eliminate redundant data in a database.</a:t>
            </a:r>
          </a:p>
          <a:p>
            <a:endParaRPr lang="en-US"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Objective :</a:t>
            </a:r>
          </a:p>
          <a:p>
            <a:endParaRPr lang="en-US" sz="2000" b="1"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main objectives of the Data Redundancy Removal System :-</a:t>
            </a:r>
          </a:p>
          <a:p>
            <a:pPr marL="342900" indent="-342900" algn="l">
              <a:buFont typeface="+mj-lt"/>
              <a:buAutoNum type="arabicPeriod"/>
            </a:pPr>
            <a:r>
              <a:rPr lang="en-US" b="0" i="0" dirty="0">
                <a:effectLst/>
                <a:latin typeface="Times New Roman" panose="02020603050405020304" pitchFamily="18" charset="0"/>
                <a:cs typeface="Times New Roman" panose="02020603050405020304" pitchFamily="18" charset="0"/>
              </a:rPr>
              <a:t>To develop an efficient data redundancy removal system that can handle large datasets.</a:t>
            </a:r>
          </a:p>
          <a:p>
            <a:pPr marL="342900" indent="-342900" algn="l">
              <a:buFont typeface="+mj-lt"/>
              <a:buAutoNum type="arabicPeriod"/>
            </a:pPr>
            <a:r>
              <a:rPr lang="en-US" b="0" i="0" dirty="0">
                <a:effectLst/>
                <a:latin typeface="Times New Roman" panose="02020603050405020304" pitchFamily="18" charset="0"/>
                <a:cs typeface="Times New Roman" panose="02020603050405020304" pitchFamily="18" charset="0"/>
              </a:rPr>
              <a:t>To identify and eliminate duplicate records and data in the database.</a:t>
            </a:r>
          </a:p>
          <a:p>
            <a:pPr marL="342900" indent="-342900" algn="l">
              <a:buFont typeface="+mj-lt"/>
              <a:buAutoNum type="arabicPeriod"/>
            </a:pPr>
            <a:r>
              <a:rPr lang="en-US" b="0" i="0" dirty="0">
                <a:effectLst/>
                <a:latin typeface="Times New Roman" panose="02020603050405020304" pitchFamily="18" charset="0"/>
                <a:cs typeface="Times New Roman" panose="02020603050405020304" pitchFamily="18" charset="0"/>
              </a:rPr>
              <a:t>To improve database performance by reducing storage space usage.</a:t>
            </a:r>
          </a:p>
          <a:p>
            <a:pPr marL="342900" indent="-342900" algn="l">
              <a:buFont typeface="+mj-lt"/>
              <a:buAutoNum type="arabicPeriod"/>
            </a:pPr>
            <a:r>
              <a:rPr lang="en-US" b="0" i="0" dirty="0">
                <a:effectLst/>
                <a:latin typeface="Times New Roman" panose="02020603050405020304" pitchFamily="18" charset="0"/>
                <a:cs typeface="Times New Roman" panose="02020603050405020304" pitchFamily="18" charset="0"/>
              </a:rPr>
              <a:t>To develop a user-friendly interface for easy use and management of the system.</a:t>
            </a:r>
          </a:p>
        </p:txBody>
      </p:sp>
    </p:spTree>
    <p:extLst>
      <p:ext uri="{BB962C8B-B14F-4D97-AF65-F5344CB8AC3E}">
        <p14:creationId xmlns:p14="http://schemas.microsoft.com/office/powerpoint/2010/main" val="2209810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93BBA-517A-0098-14A6-61240D84C4EB}"/>
              </a:ext>
            </a:extLst>
          </p:cNvPr>
          <p:cNvSpPr>
            <a:spLocks noGrp="1"/>
          </p:cNvSpPr>
          <p:nvPr>
            <p:ph type="title"/>
          </p:nvPr>
        </p:nvSpPr>
        <p:spPr/>
        <p:txBody>
          <a:bodyPr/>
          <a:lstStyle/>
          <a:p>
            <a:r>
              <a:rPr lang="en-IN" sz="4000" b="1" dirty="0">
                <a:latin typeface="Times New Roman" panose="02020603050405020304" pitchFamily="18" charset="0"/>
                <a:cs typeface="Times New Roman" panose="02020603050405020304" pitchFamily="18" charset="0"/>
              </a:rPr>
              <a:t>Functional Requirements </a:t>
            </a:r>
          </a:p>
        </p:txBody>
      </p:sp>
      <p:sp>
        <p:nvSpPr>
          <p:cNvPr id="3" name="TextBox 2">
            <a:extLst>
              <a:ext uri="{FF2B5EF4-FFF2-40B4-BE49-F238E27FC236}">
                <a16:creationId xmlns:a16="http://schemas.microsoft.com/office/drawing/2014/main" id="{DEDBBDCF-6EDF-6B2D-E947-E56786D5B8BF}"/>
              </a:ext>
            </a:extLst>
          </p:cNvPr>
          <p:cNvSpPr txBox="1"/>
          <p:nvPr/>
        </p:nvSpPr>
        <p:spPr>
          <a:xfrm>
            <a:off x="811763" y="2388637"/>
            <a:ext cx="10580915" cy="411074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User Authentication and Authorization: </a:t>
            </a:r>
            <a:r>
              <a:rPr lang="en-US" sz="1600" dirty="0">
                <a:latin typeface="Times New Roman" panose="02020603050405020304" pitchFamily="18" charset="0"/>
                <a:cs typeface="Times New Roman" panose="02020603050405020304" pitchFamily="18" charset="0"/>
              </a:rPr>
              <a:t>The system should provide secure authentication and authorization mechanisms to ensure that only authorized users can access and use the system.</a:t>
            </a:r>
          </a:p>
          <a:p>
            <a:pPr marL="285750" indent="-285750">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Data Input: </a:t>
            </a:r>
            <a:r>
              <a:rPr lang="en-US" sz="1600" dirty="0">
                <a:latin typeface="Times New Roman" panose="02020603050405020304" pitchFamily="18" charset="0"/>
                <a:cs typeface="Times New Roman" panose="02020603050405020304" pitchFamily="18" charset="0"/>
              </a:rPr>
              <a:t>The system should allow users to upload data from various sources, including cloud-based storage platforms, local machines, and external databases.</a:t>
            </a:r>
          </a:p>
          <a:p>
            <a:pPr marL="285750" indent="-285750">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Data Analysis: </a:t>
            </a:r>
            <a:r>
              <a:rPr lang="en-US" sz="1600" dirty="0">
                <a:latin typeface="Times New Roman" panose="02020603050405020304" pitchFamily="18" charset="0"/>
                <a:cs typeface="Times New Roman" panose="02020603050405020304" pitchFamily="18" charset="0"/>
              </a:rPr>
              <a:t>The system should be able to analyze and identify redundant data using various techniques such as hashing, clustering, and machine learning algorithms.</a:t>
            </a:r>
          </a:p>
          <a:p>
            <a:pPr marL="285750" indent="-285750">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Data Removal: </a:t>
            </a:r>
            <a:r>
              <a:rPr lang="en-US" sz="1600" dirty="0">
                <a:latin typeface="Times New Roman" panose="02020603050405020304" pitchFamily="18" charset="0"/>
                <a:cs typeface="Times New Roman" panose="02020603050405020304" pitchFamily="18" charset="0"/>
              </a:rPr>
              <a:t>The system should remove redundant data while ensuring that the original data is not altered or deleted.</a:t>
            </a:r>
          </a:p>
          <a:p>
            <a:pPr marL="285750" indent="-285750">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Reporting:</a:t>
            </a:r>
            <a:r>
              <a:rPr lang="en-US" sz="1600" dirty="0">
                <a:latin typeface="Times New Roman" panose="02020603050405020304" pitchFamily="18" charset="0"/>
                <a:cs typeface="Times New Roman" panose="02020603050405020304" pitchFamily="18" charset="0"/>
              </a:rPr>
              <a:t> The system should provide reports on the analysis and removal of redundant data, including the amount of space saved and the overall improvement in system performance.</a:t>
            </a:r>
          </a:p>
          <a:p>
            <a:pPr marL="285750" indent="-285750">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Monitoring and Logging: </a:t>
            </a:r>
            <a:r>
              <a:rPr lang="en-US" sz="1600" dirty="0">
                <a:latin typeface="Times New Roman" panose="02020603050405020304" pitchFamily="18" charset="0"/>
                <a:cs typeface="Times New Roman" panose="02020603050405020304" pitchFamily="18" charset="0"/>
              </a:rPr>
              <a:t>The system should provide monitoring and logging mechanisms to enable system administrators to track the system's performance, usage, and any errors or issues that may arise.</a:t>
            </a:r>
          </a:p>
        </p:txBody>
      </p:sp>
    </p:spTree>
    <p:extLst>
      <p:ext uri="{BB962C8B-B14F-4D97-AF65-F5344CB8AC3E}">
        <p14:creationId xmlns:p14="http://schemas.microsoft.com/office/powerpoint/2010/main" val="1994896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8E59C-6A01-2571-688D-ACDA2B45EA44}"/>
              </a:ext>
            </a:extLst>
          </p:cNvPr>
          <p:cNvSpPr>
            <a:spLocks noGrp="1"/>
          </p:cNvSpPr>
          <p:nvPr>
            <p:ph type="title"/>
          </p:nvPr>
        </p:nvSpPr>
        <p:spPr/>
        <p:txBody>
          <a:bodyPr/>
          <a:lstStyle/>
          <a:p>
            <a:r>
              <a:rPr lang="en-IN" sz="4000" b="1" dirty="0">
                <a:latin typeface="Times New Roman" panose="02020603050405020304" pitchFamily="18" charset="0"/>
                <a:cs typeface="Times New Roman" panose="02020603050405020304" pitchFamily="18" charset="0"/>
              </a:rPr>
              <a:t>Technical Design Requirements</a:t>
            </a:r>
          </a:p>
        </p:txBody>
      </p:sp>
      <p:sp>
        <p:nvSpPr>
          <p:cNvPr id="5" name="TextBox 4">
            <a:extLst>
              <a:ext uri="{FF2B5EF4-FFF2-40B4-BE49-F238E27FC236}">
                <a16:creationId xmlns:a16="http://schemas.microsoft.com/office/drawing/2014/main" id="{6CC98529-1279-115D-B52C-05321CCFD8A4}"/>
              </a:ext>
            </a:extLst>
          </p:cNvPr>
          <p:cNvSpPr txBox="1"/>
          <p:nvPr/>
        </p:nvSpPr>
        <p:spPr>
          <a:xfrm>
            <a:off x="727788" y="2537926"/>
            <a:ext cx="10506269" cy="3931654"/>
          </a:xfrm>
          <a:prstGeom prst="rect">
            <a:avLst/>
          </a:prstGeom>
          <a:noFill/>
        </p:spPr>
        <p:txBody>
          <a:bodyPr wrap="square" rtlCol="0">
            <a:spAutoFit/>
          </a:bodyPr>
          <a:lstStyle/>
          <a:p>
            <a:pPr marL="342900" indent="-342900" algn="l">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Virtual Machines: </a:t>
            </a:r>
            <a:r>
              <a:rPr lang="en-US" sz="1400" b="0" i="0" dirty="0">
                <a:effectLst/>
                <a:latin typeface="Times New Roman" panose="02020603050405020304" pitchFamily="18" charset="0"/>
                <a:cs typeface="Times New Roman" panose="02020603050405020304" pitchFamily="18" charset="0"/>
              </a:rPr>
              <a:t>The system should be deployable on virtual machines (VMs) that can be provisioned and configured to meet the system requirements. Cloud providers such as AWS EC2, Azure Virtual Machines, or GCP Compute Engine can provide VMs.</a:t>
            </a:r>
          </a:p>
          <a:p>
            <a:pPr marL="342900" indent="-342900" algn="l">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Distributed Processing</a:t>
            </a:r>
            <a:r>
              <a:rPr lang="en-US" sz="1400" b="0" i="0" dirty="0">
                <a:effectLst/>
                <a:latin typeface="Times New Roman" panose="02020603050405020304" pitchFamily="18" charset="0"/>
                <a:cs typeface="Times New Roman" panose="02020603050405020304" pitchFamily="18" charset="0"/>
              </a:rPr>
              <a:t>: The system can leverage distributed processing frameworks such as Apache Spark or Hadoop to efficiently process large volumes of data.</a:t>
            </a:r>
          </a:p>
          <a:p>
            <a:pPr marL="342900" indent="-342900" algn="l">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Data Storage:</a:t>
            </a:r>
            <a:r>
              <a:rPr lang="en-US" sz="1400" b="0" i="0" dirty="0">
                <a:effectLst/>
                <a:latin typeface="Times New Roman" panose="02020603050405020304" pitchFamily="18" charset="0"/>
                <a:cs typeface="Times New Roman" panose="02020603050405020304" pitchFamily="18" charset="0"/>
              </a:rPr>
              <a:t> The system can use cloud-based object storage services such as AWS S3, Azure Blob Storage, or GCP Cloud Storage to store large volumes of data.</a:t>
            </a:r>
          </a:p>
          <a:p>
            <a:pPr marL="342900" indent="-342900" algn="l">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Data Processing: </a:t>
            </a:r>
            <a:r>
              <a:rPr lang="en-US" sz="1400" b="0" i="0" dirty="0">
                <a:effectLst/>
                <a:latin typeface="Times New Roman" panose="02020603050405020304" pitchFamily="18" charset="0"/>
                <a:cs typeface="Times New Roman" panose="02020603050405020304" pitchFamily="18" charset="0"/>
              </a:rPr>
              <a:t>The system can use cloud-based processing services such as AWS Lambda, Azure Functions, or GCP Cloud Functions to process data efficiently and cost-effectively.</a:t>
            </a:r>
          </a:p>
          <a:p>
            <a:pPr marL="342900" indent="-342900" algn="l">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Machine Learning Services: </a:t>
            </a:r>
            <a:r>
              <a:rPr lang="en-US" sz="1400" b="0" i="0" dirty="0">
                <a:effectLst/>
                <a:latin typeface="Times New Roman" panose="02020603050405020304" pitchFamily="18" charset="0"/>
                <a:cs typeface="Times New Roman" panose="02020603050405020304" pitchFamily="18" charset="0"/>
              </a:rPr>
              <a:t>The system can leverage cloud-based machine learning services such as AWS </a:t>
            </a:r>
            <a:r>
              <a:rPr lang="en-US" sz="1400" b="0" i="0" dirty="0" err="1">
                <a:effectLst/>
                <a:latin typeface="Times New Roman" panose="02020603050405020304" pitchFamily="18" charset="0"/>
                <a:cs typeface="Times New Roman" panose="02020603050405020304" pitchFamily="18" charset="0"/>
              </a:rPr>
              <a:t>SageMaker</a:t>
            </a:r>
            <a:r>
              <a:rPr lang="en-US" sz="1400" b="0" i="0" dirty="0">
                <a:effectLst/>
                <a:latin typeface="Times New Roman" panose="02020603050405020304" pitchFamily="18" charset="0"/>
                <a:cs typeface="Times New Roman" panose="02020603050405020304" pitchFamily="18" charset="0"/>
              </a:rPr>
              <a:t>, Azure Machine Learning, or GCP AI Platform to develop and deploy machine learning models for data analysis.</a:t>
            </a:r>
          </a:p>
          <a:p>
            <a:pPr marL="342900" indent="-342900" algn="l">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API Gateway: </a:t>
            </a:r>
            <a:r>
              <a:rPr lang="en-US" sz="1400" b="0" i="0" dirty="0">
                <a:effectLst/>
                <a:latin typeface="Times New Roman" panose="02020603050405020304" pitchFamily="18" charset="0"/>
                <a:cs typeface="Times New Roman" panose="02020603050405020304" pitchFamily="18" charset="0"/>
              </a:rPr>
              <a:t>The system can use a cloud-based API gateway such as AWS API Gateway, Azure API Management, or GCP API Gateway to manage and secure the system's API endpoints.</a:t>
            </a:r>
          </a:p>
        </p:txBody>
      </p:sp>
    </p:spTree>
    <p:extLst>
      <p:ext uri="{BB962C8B-B14F-4D97-AF65-F5344CB8AC3E}">
        <p14:creationId xmlns:p14="http://schemas.microsoft.com/office/powerpoint/2010/main" val="3379763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8CDEA-C0A4-7797-B15A-9E7E6F7161E6}"/>
              </a:ext>
            </a:extLst>
          </p:cNvPr>
          <p:cNvSpPr>
            <a:spLocks noGrp="1"/>
          </p:cNvSpPr>
          <p:nvPr>
            <p:ph type="title"/>
          </p:nvPr>
        </p:nvSpPr>
        <p:spPr/>
        <p:txBody>
          <a:bodyPr/>
          <a:lstStyle/>
          <a:p>
            <a:r>
              <a:rPr lang="en-IN" sz="4000" b="1" dirty="0">
                <a:latin typeface="Times New Roman" panose="02020603050405020304" pitchFamily="18" charset="0"/>
                <a:cs typeface="Times New Roman" panose="02020603050405020304" pitchFamily="18" charset="0"/>
              </a:rPr>
              <a:t>Test Cases</a:t>
            </a:r>
          </a:p>
        </p:txBody>
      </p:sp>
      <p:sp>
        <p:nvSpPr>
          <p:cNvPr id="3" name="TextBox 2">
            <a:extLst>
              <a:ext uri="{FF2B5EF4-FFF2-40B4-BE49-F238E27FC236}">
                <a16:creationId xmlns:a16="http://schemas.microsoft.com/office/drawing/2014/main" id="{DB65ECC9-CB18-9151-E2B2-41D0D952528B}"/>
              </a:ext>
            </a:extLst>
          </p:cNvPr>
          <p:cNvSpPr txBox="1"/>
          <p:nvPr/>
        </p:nvSpPr>
        <p:spPr>
          <a:xfrm>
            <a:off x="737118" y="2407298"/>
            <a:ext cx="10786188" cy="3741409"/>
          </a:xfrm>
          <a:prstGeom prst="rect">
            <a:avLst/>
          </a:prstGeom>
          <a:noFill/>
        </p:spPr>
        <p:txBody>
          <a:bodyPr wrap="square" rtlCol="0">
            <a:spAutoFit/>
          </a:bodyPr>
          <a:lstStyle/>
          <a:p>
            <a:pPr marL="342900" indent="-342900" algn="l">
              <a:lnSpc>
                <a:spcPct val="150000"/>
              </a:lnSpc>
              <a:buFont typeface="+mj-lt"/>
              <a:buAutoNum type="arabicPeriod"/>
            </a:pPr>
            <a:r>
              <a:rPr lang="en-US" sz="1600" b="1" i="0" dirty="0">
                <a:effectLst/>
                <a:latin typeface="Times New Roman" panose="02020603050405020304" pitchFamily="18" charset="0"/>
                <a:cs typeface="Times New Roman" panose="02020603050405020304" pitchFamily="18" charset="0"/>
              </a:rPr>
              <a:t>Test data upload: </a:t>
            </a:r>
            <a:r>
              <a:rPr lang="en-US" sz="1600" b="0" i="0" dirty="0">
                <a:effectLst/>
                <a:latin typeface="Times New Roman" panose="02020603050405020304" pitchFamily="18" charset="0"/>
                <a:cs typeface="Times New Roman" panose="02020603050405020304" pitchFamily="18" charset="0"/>
              </a:rPr>
              <a:t>Upload a set of test data to the system and verify that the data is successfully uploaded and stored in the system.</a:t>
            </a:r>
          </a:p>
          <a:p>
            <a:pPr marL="342900" indent="-342900" algn="l">
              <a:lnSpc>
                <a:spcPct val="150000"/>
              </a:lnSpc>
              <a:buFont typeface="+mj-lt"/>
              <a:buAutoNum type="arabicPeriod"/>
            </a:pPr>
            <a:r>
              <a:rPr lang="en-US" sz="1600" b="1" i="0" dirty="0">
                <a:effectLst/>
                <a:latin typeface="Times New Roman" panose="02020603050405020304" pitchFamily="18" charset="0"/>
                <a:cs typeface="Times New Roman" panose="02020603050405020304" pitchFamily="18" charset="0"/>
              </a:rPr>
              <a:t>Test data redundancy detection: </a:t>
            </a:r>
            <a:r>
              <a:rPr lang="en-US" sz="1600" b="0" i="0" dirty="0">
                <a:effectLst/>
                <a:latin typeface="Times New Roman" panose="02020603050405020304" pitchFamily="18" charset="0"/>
                <a:cs typeface="Times New Roman" panose="02020603050405020304" pitchFamily="18" charset="0"/>
              </a:rPr>
              <a:t>Upload a set of test data that contains duplicate entries and verify that the system correctly identifies and removes redundant data.</a:t>
            </a:r>
          </a:p>
          <a:p>
            <a:pPr marL="342900" indent="-342900" algn="l">
              <a:lnSpc>
                <a:spcPct val="150000"/>
              </a:lnSpc>
              <a:buFont typeface="+mj-lt"/>
              <a:buAutoNum type="arabicPeriod"/>
            </a:pPr>
            <a:r>
              <a:rPr lang="en-US" sz="1600" b="1" i="0" dirty="0">
                <a:effectLst/>
                <a:latin typeface="Times New Roman" panose="02020603050405020304" pitchFamily="18" charset="0"/>
                <a:cs typeface="Times New Roman" panose="02020603050405020304" pitchFamily="18" charset="0"/>
              </a:rPr>
              <a:t>Test data accuracy: </a:t>
            </a:r>
            <a:r>
              <a:rPr lang="en-US" sz="1600" b="0" i="0" dirty="0">
                <a:effectLst/>
                <a:latin typeface="Times New Roman" panose="02020603050405020304" pitchFamily="18" charset="0"/>
                <a:cs typeface="Times New Roman" panose="02020603050405020304" pitchFamily="18" charset="0"/>
              </a:rPr>
              <a:t>Upload a set of test data and manually calculate the expected results. Verify that the system produces accurate results that match the expected values.</a:t>
            </a:r>
          </a:p>
          <a:p>
            <a:pPr marL="342900" indent="-342900" algn="l">
              <a:lnSpc>
                <a:spcPct val="150000"/>
              </a:lnSpc>
              <a:buFont typeface="+mj-lt"/>
              <a:buAutoNum type="arabicPeriod"/>
            </a:pPr>
            <a:r>
              <a:rPr lang="en-US" sz="1600" b="1" i="0" dirty="0">
                <a:effectLst/>
                <a:latin typeface="Times New Roman" panose="02020603050405020304" pitchFamily="18" charset="0"/>
                <a:cs typeface="Times New Roman" panose="02020603050405020304" pitchFamily="18" charset="0"/>
              </a:rPr>
              <a:t>Test data encryption: </a:t>
            </a:r>
            <a:r>
              <a:rPr lang="en-US" sz="1600" b="0" i="0" dirty="0">
                <a:effectLst/>
                <a:latin typeface="Times New Roman" panose="02020603050405020304" pitchFamily="18" charset="0"/>
                <a:cs typeface="Times New Roman" panose="02020603050405020304" pitchFamily="18" charset="0"/>
              </a:rPr>
              <a:t>Upload a set of test data and verify that the system encrypts the data to protect sensitive data at rest and in transit.</a:t>
            </a:r>
          </a:p>
          <a:p>
            <a:pPr marL="342900" indent="-342900" algn="l">
              <a:lnSpc>
                <a:spcPct val="150000"/>
              </a:lnSpc>
              <a:buFont typeface="+mj-lt"/>
              <a:buAutoNum type="arabicPeriod"/>
            </a:pPr>
            <a:r>
              <a:rPr lang="en-US" sz="1600" b="1" i="0" dirty="0">
                <a:effectLst/>
                <a:latin typeface="Times New Roman" panose="02020603050405020304" pitchFamily="18" charset="0"/>
                <a:cs typeface="Times New Roman" panose="02020603050405020304" pitchFamily="18" charset="0"/>
              </a:rPr>
              <a:t>Test fault tolerance: </a:t>
            </a:r>
            <a:r>
              <a:rPr lang="en-US" sz="1600" b="0" i="0" dirty="0">
                <a:effectLst/>
                <a:latin typeface="Times New Roman" panose="02020603050405020304" pitchFamily="18" charset="0"/>
                <a:cs typeface="Times New Roman" panose="02020603050405020304" pitchFamily="18" charset="0"/>
              </a:rPr>
              <a:t>Introduce a failure scenario, such as shutting down a server or causing network disruption, and verify that the system continues to function correctly with minimal downtime.</a:t>
            </a:r>
          </a:p>
        </p:txBody>
      </p:sp>
    </p:spTree>
    <p:extLst>
      <p:ext uri="{BB962C8B-B14F-4D97-AF65-F5344CB8AC3E}">
        <p14:creationId xmlns:p14="http://schemas.microsoft.com/office/powerpoint/2010/main" val="1976754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9BAE3-93DF-0AB5-4E83-0310A9C1D030}"/>
              </a:ext>
            </a:extLst>
          </p:cNvPr>
          <p:cNvSpPr>
            <a:spLocks noGrp="1"/>
          </p:cNvSpPr>
          <p:nvPr>
            <p:ph type="title"/>
          </p:nvPr>
        </p:nvSpPr>
        <p:spPr/>
        <p:txBody>
          <a:bodyPr/>
          <a:lstStyle/>
          <a:p>
            <a:r>
              <a:rPr lang="en-IN" sz="4000" b="1" dirty="0">
                <a:latin typeface="Times New Roman" panose="02020603050405020304" pitchFamily="18" charset="0"/>
                <a:cs typeface="Times New Roman" panose="02020603050405020304" pitchFamily="18" charset="0"/>
              </a:rPr>
              <a:t>Maintenance and Support Plan</a:t>
            </a:r>
          </a:p>
        </p:txBody>
      </p:sp>
      <p:sp>
        <p:nvSpPr>
          <p:cNvPr id="3" name="TextBox 2">
            <a:extLst>
              <a:ext uri="{FF2B5EF4-FFF2-40B4-BE49-F238E27FC236}">
                <a16:creationId xmlns:a16="http://schemas.microsoft.com/office/drawing/2014/main" id="{D77E70FD-2338-803B-5176-080F52AC5BEB}"/>
              </a:ext>
            </a:extLst>
          </p:cNvPr>
          <p:cNvSpPr txBox="1"/>
          <p:nvPr/>
        </p:nvSpPr>
        <p:spPr>
          <a:xfrm>
            <a:off x="475861" y="2369976"/>
            <a:ext cx="11159412" cy="4254819"/>
          </a:xfrm>
          <a:prstGeom prst="rect">
            <a:avLst/>
          </a:prstGeom>
          <a:noFill/>
        </p:spPr>
        <p:txBody>
          <a:bodyPr wrap="square" rtlCol="0">
            <a:spAutoFit/>
          </a:bodyPr>
          <a:lstStyle/>
          <a:p>
            <a:pPr marL="342900" indent="-342900" algn="l">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Regular Updates: </a:t>
            </a:r>
            <a:r>
              <a:rPr lang="en-US" sz="1400" b="0" i="0" dirty="0">
                <a:effectLst/>
                <a:latin typeface="Times New Roman" panose="02020603050405020304" pitchFamily="18" charset="0"/>
                <a:cs typeface="Times New Roman" panose="02020603050405020304" pitchFamily="18" charset="0"/>
              </a:rPr>
              <a:t>The system should be regularly updated with the latest software patches and security updates to ensure that it remains secure and up-to-date.</a:t>
            </a:r>
          </a:p>
          <a:p>
            <a:pPr marL="342900" indent="-342900" algn="l">
              <a:lnSpc>
                <a:spcPct val="150000"/>
              </a:lnSpc>
              <a:buFont typeface="+mj-lt"/>
              <a:buAutoNum type="arabicPeriod"/>
            </a:pPr>
            <a:r>
              <a:rPr lang="en-US" sz="1400" dirty="0">
                <a:latin typeface="Times New Roman" panose="02020603050405020304" pitchFamily="18" charset="0"/>
                <a:cs typeface="Times New Roman" panose="02020603050405020304" pitchFamily="18" charset="0"/>
              </a:rPr>
              <a:t> </a:t>
            </a:r>
            <a:r>
              <a:rPr lang="en-US" sz="1400" b="1" i="0" dirty="0">
                <a:effectLst/>
                <a:latin typeface="Times New Roman" panose="02020603050405020304" pitchFamily="18" charset="0"/>
                <a:cs typeface="Times New Roman" panose="02020603050405020304" pitchFamily="18" charset="0"/>
              </a:rPr>
              <a:t>Monitoring and Alerting: </a:t>
            </a:r>
            <a:r>
              <a:rPr lang="en-US" sz="1400" b="0" i="0" dirty="0">
                <a:effectLst/>
                <a:latin typeface="Times New Roman" panose="02020603050405020304" pitchFamily="18" charset="0"/>
                <a:cs typeface="Times New Roman" panose="02020603050405020304" pitchFamily="18" charset="0"/>
              </a:rPr>
              <a:t>The system should be equipped with monitoring and alerting mechanisms to enable system administrators to monitor system performance, detect issues, and respond quickly to potential problems. This can be achieved using technologies such as CloudWatch, Azure Monitor.</a:t>
            </a:r>
          </a:p>
          <a:p>
            <a:pPr marL="342900" indent="-342900" algn="l">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Regular Backups:</a:t>
            </a:r>
            <a:r>
              <a:rPr lang="en-US" sz="1400" b="0" i="0" dirty="0">
                <a:effectLst/>
                <a:latin typeface="Times New Roman" panose="02020603050405020304" pitchFamily="18" charset="0"/>
                <a:cs typeface="Times New Roman" panose="02020603050405020304" pitchFamily="18" charset="0"/>
              </a:rPr>
              <a:t> Regular backups should be performed to ensure that critical data is not lost in case of system failure or other issues. These backups should be tested periodically to ensure that data can be restored quickly and accurately in case of data loss.</a:t>
            </a:r>
          </a:p>
          <a:p>
            <a:pPr marL="342900" indent="-342900" algn="l">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Incident Response Plan: </a:t>
            </a:r>
            <a:r>
              <a:rPr lang="en-US" sz="1400" b="0" i="0" dirty="0">
                <a:effectLst/>
                <a:latin typeface="Times New Roman" panose="02020603050405020304" pitchFamily="18" charset="0"/>
                <a:cs typeface="Times New Roman" panose="02020603050405020304" pitchFamily="18" charset="0"/>
              </a:rPr>
              <a:t>An incident response plan should be developed to ensure that the system can quickly respond to and recover from incidents such as security breaches, data corruption, or system downtime. </a:t>
            </a:r>
          </a:p>
          <a:p>
            <a:pPr marL="342900" indent="-342900" algn="l">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Support and Training: </a:t>
            </a:r>
            <a:r>
              <a:rPr lang="en-US" sz="1400" b="0" i="0" dirty="0">
                <a:effectLst/>
                <a:latin typeface="Times New Roman" panose="02020603050405020304" pitchFamily="18" charset="0"/>
                <a:cs typeface="Times New Roman" panose="02020603050405020304" pitchFamily="18" charset="0"/>
              </a:rPr>
              <a:t>Support and training should be provided to system administrators and end-users to ensure that they have the knowledge and skills needed to use and maintain the system effectively. This can be achieved through training sessions, documentation, or support forums.</a:t>
            </a:r>
          </a:p>
          <a:p>
            <a:pPr marL="342900" indent="-342900" algn="l">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Disaster Recovery Plan: </a:t>
            </a:r>
            <a:r>
              <a:rPr lang="en-US" sz="1400" b="0" i="0" dirty="0">
                <a:effectLst/>
                <a:latin typeface="Times New Roman" panose="02020603050405020304" pitchFamily="18" charset="0"/>
                <a:cs typeface="Times New Roman" panose="02020603050405020304" pitchFamily="18" charset="0"/>
              </a:rPr>
              <a:t>A disaster recovery plan should be developed to ensure that the system can recover quickly in case of catastrophic events such as natural disasters, power outages, or other major disruptions. </a:t>
            </a:r>
          </a:p>
        </p:txBody>
      </p:sp>
    </p:spTree>
    <p:extLst>
      <p:ext uri="{BB962C8B-B14F-4D97-AF65-F5344CB8AC3E}">
        <p14:creationId xmlns:p14="http://schemas.microsoft.com/office/powerpoint/2010/main" val="3502701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1A4106B-5993-3F1B-ACE3-A16DF63130F9}"/>
              </a:ext>
            </a:extLst>
          </p:cNvPr>
          <p:cNvSpPr txBox="1"/>
          <p:nvPr/>
        </p:nvSpPr>
        <p:spPr>
          <a:xfrm>
            <a:off x="1607975" y="2779015"/>
            <a:ext cx="8976049" cy="1323439"/>
          </a:xfrm>
          <a:prstGeom prst="rect">
            <a:avLst/>
          </a:prstGeom>
          <a:noFill/>
        </p:spPr>
        <p:txBody>
          <a:bodyPr wrap="square" rtlCol="0">
            <a:spAutoFit/>
          </a:bodyPr>
          <a:lstStyle/>
          <a:p>
            <a:pPr algn="ctr"/>
            <a:r>
              <a:rPr lang="en-IN" sz="8000" b="1" dirty="0">
                <a:latin typeface="Bradley Hand ITC" panose="03070402050302030203" pitchFamily="66" charset="0"/>
                <a:cs typeface="Times New Roman" panose="02020603050405020304" pitchFamily="18" charset="0"/>
              </a:rPr>
              <a:t>THANK YOU….</a:t>
            </a:r>
          </a:p>
        </p:txBody>
      </p:sp>
    </p:spTree>
    <p:extLst>
      <p:ext uri="{BB962C8B-B14F-4D97-AF65-F5344CB8AC3E}">
        <p14:creationId xmlns:p14="http://schemas.microsoft.com/office/powerpoint/2010/main" val="12041077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AC0CEB4-BFAC-4014-9B69-2CFFE0B783D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F666C14-7219-46F1-8169-9E45DA110AD7}">
  <ds:schemaRefs>
    <ds:schemaRef ds:uri="http://schemas.microsoft.com/sharepoint/v3/contenttype/forms"/>
  </ds:schemaRefs>
</ds:datastoreItem>
</file>

<file path=customXml/itemProps3.xml><?xml version="1.0" encoding="utf-8"?>
<ds:datastoreItem xmlns:ds="http://schemas.openxmlformats.org/officeDocument/2006/customXml" ds:itemID="{F44B8C88-7AFD-4F93-AF50-E36A0AADA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Ion Boardroom design</Template>
  <TotalTime>286</TotalTime>
  <Words>913</Words>
  <Application>Microsoft Office PowerPoint</Application>
  <PresentationFormat>Widescreen</PresentationFormat>
  <Paragraphs>45</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Bradley Hand ITC</vt:lpstr>
      <vt:lpstr>Calibri</vt:lpstr>
      <vt:lpstr>Century Gothic</vt:lpstr>
      <vt:lpstr>Times New Roman</vt:lpstr>
      <vt:lpstr>Wingdings 3</vt:lpstr>
      <vt:lpstr>Ion Boardroom</vt:lpstr>
      <vt:lpstr>Data Redundancy Removal System</vt:lpstr>
      <vt:lpstr>Project Proposal</vt:lpstr>
      <vt:lpstr>Functional Requirements </vt:lpstr>
      <vt:lpstr>Technical Design Requirements</vt:lpstr>
      <vt:lpstr>Test Cases</vt:lpstr>
      <vt:lpstr>Maintenance and Support Plan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Redundancy Removal System</dc:title>
  <dc:creator>Yash Raj Singh</dc:creator>
  <cp:lastModifiedBy>Yash Raj Singh</cp:lastModifiedBy>
  <cp:revision>2</cp:revision>
  <dcterms:created xsi:type="dcterms:W3CDTF">2023-03-20T06:44:49Z</dcterms:created>
  <dcterms:modified xsi:type="dcterms:W3CDTF">2023-03-20T11:31:26Z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